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2" r:id="rId4"/>
    <p:sldId id="263" r:id="rId5"/>
    <p:sldId id="264" r:id="rId6"/>
    <p:sldId id="265" r:id="rId7"/>
    <p:sldId id="266" r:id="rId8"/>
    <p:sldId id="267" r:id="rId9"/>
    <p:sldId id="268" r:id="rId10"/>
    <p:sldId id="269" r:id="rId11"/>
    <p:sldId id="270" r:id="rId12"/>
    <p:sldId id="271" r:id="rId13"/>
    <p:sldId id="273" r:id="rId14"/>
    <p:sldId id="274" r:id="rId15"/>
    <p:sldId id="275" r:id="rId16"/>
    <p:sldId id="272" r:id="rId17"/>
    <p:sldId id="289" r:id="rId18"/>
    <p:sldId id="278" r:id="rId19"/>
    <p:sldId id="279" r:id="rId20"/>
    <p:sldId id="280" r:id="rId21"/>
    <p:sldId id="281" r:id="rId22"/>
    <p:sldId id="282" r:id="rId23"/>
    <p:sldId id="283" r:id="rId24"/>
    <p:sldId id="284" r:id="rId25"/>
    <p:sldId id="285" r:id="rId26"/>
    <p:sldId id="286" r:id="rId27"/>
    <p:sldId id="287" r:id="rId28"/>
    <p:sldId id="288" r:id="rId29"/>
    <p:sldId id="291" r:id="rId30"/>
    <p:sldId id="290"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48D494B-3802-41D3-AFC9-00264898E5B9}">
          <p14:sldIdLst>
            <p14:sldId id="256"/>
            <p14:sldId id="260"/>
            <p14:sldId id="262"/>
            <p14:sldId id="263"/>
            <p14:sldId id="264"/>
            <p14:sldId id="265"/>
            <p14:sldId id="266"/>
            <p14:sldId id="267"/>
            <p14:sldId id="268"/>
            <p14:sldId id="269"/>
            <p14:sldId id="270"/>
            <p14:sldId id="271"/>
            <p14:sldId id="273"/>
            <p14:sldId id="274"/>
            <p14:sldId id="275"/>
            <p14:sldId id="272"/>
            <p14:sldId id="289"/>
            <p14:sldId id="278"/>
            <p14:sldId id="279"/>
            <p14:sldId id="280"/>
            <p14:sldId id="281"/>
            <p14:sldId id="282"/>
            <p14:sldId id="283"/>
            <p14:sldId id="284"/>
            <p14:sldId id="285"/>
            <p14:sldId id="286"/>
            <p14:sldId id="287"/>
            <p14:sldId id="288"/>
            <p14:sldId id="291"/>
            <p14:sldId id="290"/>
          </p14:sldIdLst>
        </p14:section>
        <p14:section name="Untitled Section" id="{4848C77F-2596-4E17-B4F5-5003053215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8" d="100"/>
          <a:sy n="78" d="100"/>
        </p:scale>
        <p:origin x="-1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73FC50D-A940-4F27-AE16-16AA0652498C}"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884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t>10/28/2023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t>‹#›</a:t>
            </a:fld>
            <a:endParaRPr lang="en-US"/>
          </a:p>
        </p:txBody>
      </p:sp>
    </p:spTree>
    <p:extLst>
      <p:ext uri="{BB962C8B-B14F-4D97-AF65-F5344CB8AC3E}">
        <p14:creationId xmlns:p14="http://schemas.microsoft.com/office/powerpoint/2010/main" val="301826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742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437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spTree>
    <p:extLst>
      <p:ext uri="{BB962C8B-B14F-4D97-AF65-F5344CB8AC3E}">
        <p14:creationId xmlns:p14="http://schemas.microsoft.com/office/powerpoint/2010/main" val="28872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885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271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3141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036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spTree>
    <p:extLst>
      <p:ext uri="{BB962C8B-B14F-4D97-AF65-F5344CB8AC3E}">
        <p14:creationId xmlns:p14="http://schemas.microsoft.com/office/powerpoint/2010/main" val="41244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t>10/28/2023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51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t>10/28/2023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t>‹#›</a:t>
            </a:fld>
            <a:endParaRPr lang="en-US"/>
          </a:p>
        </p:txBody>
      </p:sp>
    </p:spTree>
    <p:extLst>
      <p:ext uri="{BB962C8B-B14F-4D97-AF65-F5344CB8AC3E}">
        <p14:creationId xmlns:p14="http://schemas.microsoft.com/office/powerpoint/2010/main" val="351236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t>10/28/2023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05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t>10/28/2023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844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D4658-3164-42CF-85C7-479D48728EC3}" type="datetimeFigureOut">
              <a:rPr lang="en-US" smtClean="0"/>
              <a:t>10/28/2023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FC50D-A940-4F27-AE16-16AA0652498C}" type="slidenum">
              <a:rPr lang="en-US" smtClean="0"/>
              <a:t>‹#›</a:t>
            </a:fld>
            <a:endParaRPr lang="en-US"/>
          </a:p>
        </p:txBody>
      </p:sp>
    </p:spTree>
    <p:extLst>
      <p:ext uri="{BB962C8B-B14F-4D97-AF65-F5344CB8AC3E}">
        <p14:creationId xmlns:p14="http://schemas.microsoft.com/office/powerpoint/2010/main" val="80402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t>10/28/2023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564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t>10/28/2023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t>‹#›</a:t>
            </a:fld>
            <a:endParaRPr lang="en-US"/>
          </a:p>
        </p:txBody>
      </p:sp>
    </p:spTree>
    <p:extLst>
      <p:ext uri="{BB962C8B-B14F-4D97-AF65-F5344CB8AC3E}">
        <p14:creationId xmlns:p14="http://schemas.microsoft.com/office/powerpoint/2010/main" val="307242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48D4658-3164-42CF-85C7-479D48728EC3}" type="datetimeFigureOut">
              <a:rPr lang="en-US" smtClean="0"/>
              <a:t>10/28/2023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FC50D-A940-4F27-AE16-16AA0652498C}" type="slidenum">
              <a:rPr lang="en-US" smtClean="0"/>
              <a:t>‹#›</a:t>
            </a:fld>
            <a:endParaRPr lang="en-US"/>
          </a:p>
        </p:txBody>
      </p:sp>
    </p:spTree>
    <p:extLst>
      <p:ext uri="{BB962C8B-B14F-4D97-AF65-F5344CB8AC3E}">
        <p14:creationId xmlns:p14="http://schemas.microsoft.com/office/powerpoint/2010/main" val="4578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54D751F-E95C-4E4F-8845-73E0197BC66B}"/>
              </a:ext>
            </a:extLst>
          </p:cNvPr>
          <p:cNvSpPr>
            <a:spLocks noGrp="1"/>
          </p:cNvSpPr>
          <p:nvPr>
            <p:ph type="ctrTitle"/>
          </p:nvPr>
        </p:nvSpPr>
        <p:spPr/>
        <p:txBody>
          <a:bodyPr/>
          <a:lstStyle/>
          <a:p>
            <a:r>
              <a:rPr lang="ru-RU" sz="2400" cap="all" dirty="0">
                <a:solidFill>
                  <a:srgbClr val="000000"/>
                </a:solidFill>
                <a:latin typeface="Times New Roman" panose="02020603050405020304" pitchFamily="18" charset="0"/>
                <a:ea typeface="Times New Roman" panose="02020603050405020304" pitchFamily="18" charset="0"/>
              </a:rPr>
              <a:t>ГАЛЕН И РИМСКА МЕДИЦИНА</a:t>
            </a:r>
            <a:endParaRPr lang="en-US" sz="2400" dirty="0"/>
          </a:p>
        </p:txBody>
      </p:sp>
    </p:spTree>
    <p:extLst>
      <p:ext uri="{BB962C8B-B14F-4D97-AF65-F5344CB8AC3E}">
        <p14:creationId xmlns:p14="http://schemas.microsoft.com/office/powerpoint/2010/main"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Први лекар римског порекла Ауло Корнелије Целзо</a:t>
            </a:r>
            <a:br>
              <a:rPr lang="ru-RU" dirty="0"/>
            </a:br>
            <a:endParaRPr lang="en-US" dirty="0"/>
          </a:p>
        </p:txBody>
      </p:sp>
      <p:sp>
        <p:nvSpPr>
          <p:cNvPr id="3" name="Content Placeholder 2"/>
          <p:cNvSpPr>
            <a:spLocks noGrp="1"/>
          </p:cNvSpPr>
          <p:nvPr>
            <p:ph idx="1"/>
          </p:nvPr>
        </p:nvSpPr>
        <p:spPr/>
        <p:txBody>
          <a:bodyPr>
            <a:normAutofit fontScale="92500"/>
          </a:bodyPr>
          <a:lstStyle/>
          <a:p>
            <a:pPr algn="just"/>
            <a:r>
              <a:rPr lang="sr-Cyrl-RS" dirty="0" smtClean="0"/>
              <a:t>Први </a:t>
            </a:r>
            <a:r>
              <a:rPr lang="sr-Cyrl-RS" dirty="0"/>
              <a:t>лекар римског порекла, више енциклопедиста, био је </a:t>
            </a:r>
            <a:r>
              <a:rPr lang="sr-Cyrl-RS" b="1" i="1" u="sng" dirty="0"/>
              <a:t>Ауло Корнелије Целзо</a:t>
            </a:r>
            <a:r>
              <a:rPr lang="sr-Cyrl-RS" dirty="0"/>
              <a:t> (Аулус Цорнелиус Целсус, 25. године п. н. е. — 50. године н. е), који је у 8 књига, први пут написаних на латинском језику, скупио дотадашња знања из медицине, највише хирургије: почев од операције катаракте, кила, трепанација лобање, ампутације, термокаутеризација и подвезивање крвних судова, сопствена метода одстрањивања камана из мокраћне бешике, до пластични захвати на лицу. </a:t>
            </a:r>
            <a:endParaRPr lang="sr-Cyrl-RS" dirty="0" smtClean="0"/>
          </a:p>
          <a:p>
            <a:pPr algn="just"/>
            <a:r>
              <a:rPr lang="sr-Cyrl-RS" dirty="0" smtClean="0"/>
              <a:t>Бавио </a:t>
            </a:r>
            <a:r>
              <a:rPr lang="sr-Cyrl-RS" dirty="0"/>
              <a:t>се и историјом хирургије, и у свом делу детаљно је описао тада познате инструменте</a:t>
            </a:r>
            <a:endParaRPr lang="en-US" dirty="0"/>
          </a:p>
        </p:txBody>
      </p:sp>
    </p:spTree>
    <p:extLst>
      <p:ext uri="{BB962C8B-B14F-4D97-AF65-F5344CB8AC3E}">
        <p14:creationId xmlns:p14="http://schemas.microsoft.com/office/powerpoint/2010/main" val="3979083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Плиније Старији</a:t>
            </a:r>
            <a:br>
              <a:rPr lang="sr-Cyrl-RS" dirty="0"/>
            </a:br>
            <a:endParaRPr lang="en-US" dirty="0"/>
          </a:p>
        </p:txBody>
      </p:sp>
      <p:sp>
        <p:nvSpPr>
          <p:cNvPr id="3" name="Content Placeholder 2"/>
          <p:cNvSpPr>
            <a:spLocks noGrp="1"/>
          </p:cNvSpPr>
          <p:nvPr>
            <p:ph idx="1"/>
          </p:nvPr>
        </p:nvSpPr>
        <p:spPr/>
        <p:txBody>
          <a:bodyPr/>
          <a:lstStyle/>
          <a:p>
            <a:pPr algn="just"/>
            <a:r>
              <a:rPr lang="sr-Cyrl-RS" dirty="0" smtClean="0"/>
              <a:t>Гај </a:t>
            </a:r>
            <a:r>
              <a:rPr lang="sr-Cyrl-RS" dirty="0"/>
              <a:t>Плиније, познатији као </a:t>
            </a:r>
            <a:r>
              <a:rPr lang="sr-Cyrl-RS" b="1" i="1" u="sng" dirty="0"/>
              <a:t>Плиније Старији </a:t>
            </a:r>
            <a:r>
              <a:rPr lang="sr-Cyrl-RS" dirty="0"/>
              <a:t>(лат. </a:t>
            </a:r>
            <a:r>
              <a:rPr lang="en-US" dirty="0"/>
              <a:t>Gaius </a:t>
            </a:r>
            <a:r>
              <a:rPr lang="en-US" dirty="0" err="1"/>
              <a:t>Plinius</a:t>
            </a:r>
            <a:r>
              <a:rPr lang="en-US" dirty="0"/>
              <a:t> </a:t>
            </a:r>
            <a:r>
              <a:rPr lang="en-US" dirty="0" err="1"/>
              <a:t>Secundus</a:t>
            </a:r>
            <a:r>
              <a:rPr lang="en-US" dirty="0"/>
              <a:t> </a:t>
            </a:r>
            <a:r>
              <a:rPr lang="en-US" dirty="0" err="1"/>
              <a:t>Maior</a:t>
            </a:r>
            <a:r>
              <a:rPr lang="en-US" dirty="0"/>
              <a:t>, 23.—79. </a:t>
            </a:r>
            <a:r>
              <a:rPr lang="sr-Cyrl-RS" dirty="0"/>
              <a:t>н. е.) био је римски писац и научник - природњак који је написао дело Познавање природе (Натуралис хисториа) у 37 књига са значајним деловима о медицини. </a:t>
            </a:r>
            <a:endParaRPr lang="sr-Cyrl-RS" dirty="0" smtClean="0"/>
          </a:p>
          <a:p>
            <a:pPr algn="just"/>
            <a:r>
              <a:rPr lang="sr-Cyrl-RS" dirty="0" smtClean="0"/>
              <a:t>Плиније </a:t>
            </a:r>
            <a:r>
              <a:rPr lang="sr-Cyrl-RS" dirty="0"/>
              <a:t>Старији је по пореклу припадао витешком сталежу, рођен је у градићу Комум (данашњи Комо) у северној Италији, док је образовање вероватно стекао у граду Риму.</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750" y="0"/>
            <a:ext cx="1714500" cy="2401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4060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Диоскурид из Анзараба</a:t>
            </a:r>
            <a:br>
              <a:rPr lang="sr-Cyrl-RS" dirty="0"/>
            </a:br>
            <a:endParaRPr lang="en-US" dirty="0"/>
          </a:p>
        </p:txBody>
      </p:sp>
      <p:sp>
        <p:nvSpPr>
          <p:cNvPr id="3" name="Content Placeholder 2"/>
          <p:cNvSpPr>
            <a:spLocks noGrp="1"/>
          </p:cNvSpPr>
          <p:nvPr>
            <p:ph idx="1"/>
          </p:nvPr>
        </p:nvSpPr>
        <p:spPr/>
        <p:txBody>
          <a:bodyPr>
            <a:normAutofit fontScale="92500"/>
          </a:bodyPr>
          <a:lstStyle/>
          <a:p>
            <a:pPr algn="just"/>
            <a:r>
              <a:rPr lang="sr-Cyrl-RS" b="1" i="1" u="sng" dirty="0" smtClean="0"/>
              <a:t>Диоскурид</a:t>
            </a:r>
            <a:r>
              <a:rPr lang="sr-Cyrl-RS" dirty="0" smtClean="0"/>
              <a:t> </a:t>
            </a:r>
            <a:r>
              <a:rPr lang="sr-Cyrl-RS" dirty="0"/>
              <a:t>(Педаниус Диосцоридес, 40.-90. н. е.) дошао је у Рим као војни лекар из старогрчког Аназарба. Био је добар познавалац лековитог биља. </a:t>
            </a:r>
            <a:endParaRPr lang="sr-Cyrl-RS" dirty="0" smtClean="0"/>
          </a:p>
          <a:p>
            <a:pPr algn="just"/>
            <a:r>
              <a:rPr lang="sr-Cyrl-RS" dirty="0" smtClean="0"/>
              <a:t>Описао </a:t>
            </a:r>
            <a:r>
              <a:rPr lang="sr-Cyrl-RS" dirty="0"/>
              <a:t>је око 600 биљних врста; скупљених у целом Римском царству; у 5 књига (Де материа медица), описујући и различите начине припреме лековитих састојака. </a:t>
            </a:r>
            <a:endParaRPr lang="sr-Cyrl-RS" dirty="0" smtClean="0"/>
          </a:p>
          <a:p>
            <a:pPr algn="just"/>
            <a:r>
              <a:rPr lang="sr-Cyrl-RS" dirty="0" smtClean="0"/>
              <a:t>Он </a:t>
            </a:r>
            <a:r>
              <a:rPr lang="sr-Cyrl-RS" dirty="0"/>
              <a:t>је </a:t>
            </a:r>
            <a:r>
              <a:rPr lang="sr-Cyrl-RS" dirty="0" smtClean="0"/>
              <a:t>примењивао </a:t>
            </a:r>
            <a:r>
              <a:rPr lang="sr-Cyrl-RS" dirty="0"/>
              <a:t>локалну анестезију, што је сасвим сигурно знатно смањило дотадашњу велику смртност у току извођења хируршких захвата без анелгезије.</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3312" y="-121920"/>
            <a:ext cx="171450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0209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Соранус из Ефеса</a:t>
            </a:r>
            <a:br>
              <a:rPr lang="sr-Cyrl-RS" dirty="0"/>
            </a:br>
            <a:endParaRPr lang="en-US" dirty="0"/>
          </a:p>
        </p:txBody>
      </p:sp>
      <p:sp>
        <p:nvSpPr>
          <p:cNvPr id="3" name="Content Placeholder 2"/>
          <p:cNvSpPr>
            <a:spLocks noGrp="1"/>
          </p:cNvSpPr>
          <p:nvPr>
            <p:ph idx="1"/>
          </p:nvPr>
        </p:nvSpPr>
        <p:spPr/>
        <p:txBody>
          <a:bodyPr>
            <a:normAutofit fontScale="92500"/>
          </a:bodyPr>
          <a:lstStyle/>
          <a:p>
            <a:pPr algn="just"/>
            <a:r>
              <a:rPr lang="ru-RU" b="1" i="1" u="sng" dirty="0" smtClean="0"/>
              <a:t>Соран </a:t>
            </a:r>
            <a:r>
              <a:rPr lang="ru-RU" dirty="0"/>
              <a:t>(Соранус из Ефеса, 98.-138. н. е.), био је грчки лекар и представник Методичке школе. </a:t>
            </a:r>
            <a:endParaRPr lang="ru-RU" dirty="0" smtClean="0"/>
          </a:p>
          <a:p>
            <a:pPr algn="just"/>
            <a:r>
              <a:rPr lang="ru-RU" dirty="0" smtClean="0"/>
              <a:t>Он </a:t>
            </a:r>
            <a:r>
              <a:rPr lang="ru-RU" dirty="0"/>
              <a:t>је дао значајан допринос анатомији женске карлице, гинекологији (описујући гинеколошке захвате), порођајној техници, упозоравао на постпорођајну хигијену па и неке елементе контрацепције. При прегледима користио је вагинални спекулум (диоптра). </a:t>
            </a:r>
            <a:endParaRPr lang="ru-RU" dirty="0" smtClean="0"/>
          </a:p>
          <a:p>
            <a:pPr algn="just"/>
            <a:r>
              <a:rPr lang="ru-RU" dirty="0" smtClean="0"/>
              <a:t>Од </a:t>
            </a:r>
            <a:r>
              <a:rPr lang="ru-RU" dirty="0"/>
              <a:t>30 написаних књига већина је пропала. Сачуване су 4 са текстовима из гинекологије, као и латински превод „О акутним и хроничним болестима”.</a:t>
            </a:r>
            <a:endParaRPr lang="en-US" dirty="0"/>
          </a:p>
        </p:txBody>
      </p:sp>
    </p:spTree>
    <p:extLst>
      <p:ext uri="{BB962C8B-B14F-4D97-AF65-F5344CB8AC3E}">
        <p14:creationId xmlns:p14="http://schemas.microsoft.com/office/powerpoint/2010/main" val="2731022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186" y="866097"/>
            <a:ext cx="9601196" cy="1303867"/>
          </a:xfrm>
        </p:spPr>
        <p:txBody>
          <a:bodyPr>
            <a:normAutofit fontScale="90000"/>
          </a:bodyPr>
          <a:lstStyle/>
          <a:p>
            <a:r>
              <a:rPr lang="ru-RU" dirty="0"/>
              <a:t>Најважнији грчки лекар Гален из Пергама</a:t>
            </a:r>
            <a:endParaRPr lang="en-US" dirty="0"/>
          </a:p>
        </p:txBody>
      </p:sp>
      <p:sp>
        <p:nvSpPr>
          <p:cNvPr id="3" name="Content Placeholder 2"/>
          <p:cNvSpPr>
            <a:spLocks noGrp="1"/>
          </p:cNvSpPr>
          <p:nvPr>
            <p:ph idx="1"/>
          </p:nvPr>
        </p:nvSpPr>
        <p:spPr/>
        <p:txBody>
          <a:bodyPr>
            <a:normAutofit fontScale="85000" lnSpcReduction="10000"/>
          </a:bodyPr>
          <a:lstStyle/>
          <a:p>
            <a:pPr algn="just"/>
            <a:r>
              <a:rPr lang="sr-Cyrl-RS" dirty="0"/>
              <a:t>Најважнији грчки лекар у Риму свакако је Аелије Гален или Клаудије Гален познатији као Гален из Пергама, (лат. </a:t>
            </a:r>
            <a:r>
              <a:rPr lang="en-US" dirty="0" err="1"/>
              <a:t>Aelius</a:t>
            </a:r>
            <a:r>
              <a:rPr lang="en-US" dirty="0"/>
              <a:t> Claudius </a:t>
            </a:r>
            <a:r>
              <a:rPr lang="en-US" dirty="0" err="1"/>
              <a:t>Galenus</a:t>
            </a:r>
            <a:r>
              <a:rPr lang="en-US" dirty="0"/>
              <a:t>, 129—199. </a:t>
            </a:r>
            <a:r>
              <a:rPr lang="sr-Cyrl-RS" dirty="0"/>
              <a:t>п.н.е.), који је показивао склоност ка Хипократовој хуморалној теорији као узроку болести. </a:t>
            </a:r>
            <a:endParaRPr lang="sr-Cyrl-RS" dirty="0" smtClean="0"/>
          </a:p>
          <a:p>
            <a:pPr algn="just"/>
            <a:r>
              <a:rPr lang="sr-Cyrl-RS" dirty="0" smtClean="0"/>
              <a:t>Он </a:t>
            </a:r>
            <a:r>
              <a:rPr lang="sr-Cyrl-RS" dirty="0"/>
              <a:t>је Хипократово учење допунио увођењем „пнеуме” и тиме прекину дотадашње сукобе различитих школа унутар Рима. Галена, многи историчари медицине сматрају највећим античким познаваоцем хумане анатомије, али како је обдукције вршио на животињама</a:t>
            </a:r>
            <a:r>
              <a:rPr lang="sr-Cyrl-RS" dirty="0" smtClean="0"/>
              <a:t>, </a:t>
            </a:r>
            <a:r>
              <a:rPr lang="sr-Cyrl-RS" dirty="0"/>
              <a:t>његови закључци често су били погрешни. </a:t>
            </a:r>
            <a:endParaRPr lang="sr-Cyrl-RS" dirty="0" smtClean="0"/>
          </a:p>
          <a:p>
            <a:pPr algn="just"/>
            <a:r>
              <a:rPr lang="sr-Cyrl-RS" dirty="0" smtClean="0"/>
              <a:t>Приписано</a:t>
            </a:r>
            <a:r>
              <a:rPr lang="en-US" dirty="0" smtClean="0"/>
              <a:t> </a:t>
            </a:r>
            <a:r>
              <a:rPr lang="sr-Cyrl-RS" dirty="0" smtClean="0"/>
              <a:t>му </a:t>
            </a:r>
            <a:r>
              <a:rPr lang="sr-Cyrl-RS" dirty="0"/>
              <a:t>је око 400 дела из медицине, математике, филозофије која су била незаобилазна литература 1.500 година, тј све све до 19. века.</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606" y="210058"/>
            <a:ext cx="171450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988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3209" y="877824"/>
            <a:ext cx="9601196" cy="4802972"/>
          </a:xfrm>
        </p:spPr>
        <p:txBody>
          <a:bodyPr>
            <a:normAutofit lnSpcReduction="10000"/>
          </a:bodyPr>
          <a:lstStyle/>
          <a:p>
            <a:r>
              <a:rPr lang="ru-RU" dirty="0"/>
              <a:t>Галенов опис рада срца, артерија и вена одржао се све до 1628, када је Вилијам Харви описао крвоток са срцем као погонском пумпом</a:t>
            </a:r>
            <a:r>
              <a:rPr lang="ru-RU" dirty="0" smtClean="0"/>
              <a:t>. </a:t>
            </a:r>
          </a:p>
          <a:p>
            <a:r>
              <a:rPr lang="ru-RU" dirty="0" smtClean="0"/>
              <a:t>У </a:t>
            </a:r>
            <a:r>
              <a:rPr lang="ru-RU" dirty="0"/>
              <a:t>19. веку студенти медицине још су читали Галенова дела како би научили основне медицинске појмове. </a:t>
            </a:r>
            <a:endParaRPr lang="ru-RU" dirty="0" smtClean="0"/>
          </a:p>
          <a:p>
            <a:r>
              <a:rPr lang="ru-RU" dirty="0" smtClean="0"/>
              <a:t>Гален </a:t>
            </a:r>
            <a:r>
              <a:rPr lang="ru-RU" dirty="0"/>
              <a:t>је извршио бројне експерименте са подвезивањем живаца како би поткрепио </a:t>
            </a:r>
            <a:r>
              <a:rPr lang="ru-RU" dirty="0" smtClean="0"/>
              <a:t>теорију, која </a:t>
            </a:r>
            <a:r>
              <a:rPr lang="ru-RU" dirty="0"/>
              <a:t>важи и данас, да мозак управља свим покретима мишића преко централног и периферног нервног система. </a:t>
            </a:r>
            <a:endParaRPr lang="ru-RU" dirty="0" smtClean="0"/>
          </a:p>
          <a:p>
            <a:r>
              <a:rPr lang="ru-RU" dirty="0" smtClean="0"/>
              <a:t>Гален </a:t>
            </a:r>
            <a:r>
              <a:rPr lang="ru-RU" dirty="0"/>
              <a:t>се веома занимао за спор између различитих лекарских школа и филозофских </a:t>
            </a:r>
            <a:r>
              <a:rPr lang="ru-RU" dirty="0" smtClean="0"/>
              <a:t>праваца, а </a:t>
            </a:r>
            <a:r>
              <a:rPr lang="ru-RU" dirty="0"/>
              <a:t>његова примена директног посматрања, сецирања и вивисекције у обуци студената сматра се комбинацијом различитих </a:t>
            </a:r>
            <a:r>
              <a:rPr lang="ru-RU" dirty="0" smtClean="0"/>
              <a:t>приступа. Због </a:t>
            </a:r>
            <a:r>
              <a:rPr lang="ru-RU" dirty="0"/>
              <a:t>тога се његово објашњење појма болести назива </a:t>
            </a:r>
            <a:r>
              <a:rPr lang="ru-RU" b="1" i="1" u="sng" dirty="0"/>
              <a:t>синтетичка концепција </a:t>
            </a:r>
            <a:r>
              <a:rPr lang="ru-RU" b="1" i="1" u="sng" dirty="0" smtClean="0"/>
              <a:t>болести.</a:t>
            </a:r>
            <a:endParaRPr lang="en-US" b="1" i="1" u="sng" dirty="0"/>
          </a:p>
        </p:txBody>
      </p:sp>
    </p:spTree>
    <p:extLst>
      <p:ext uri="{BB962C8B-B14F-4D97-AF65-F5344CB8AC3E}">
        <p14:creationId xmlns:p14="http://schemas.microsoft.com/office/powerpoint/2010/main" val="3360585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ru-RU" dirty="0"/>
              <a:t>Гален се свестрано дружио са римском елитом, богатима и моћнима. Прво је постао лични лекар цара Марка Аурелија, а затим и његовог сина Комода.</a:t>
            </a:r>
          </a:p>
          <a:p>
            <a:endParaRPr lang="ru-RU" dirty="0"/>
          </a:p>
          <a:p>
            <a:pPr algn="just"/>
            <a:r>
              <a:rPr lang="ru-RU" dirty="0"/>
              <a:t>Аелије Галеније није патио од лажне скромности па је, према неким наводима побегао из Рима за време епидемије куге 166. године, али му то није много нашкодило јер је након повратка у Рим наставио праксу, штавише театрално је одржавао јавна предавања и јавне секције животиња</a:t>
            </a:r>
            <a:endParaRPr lang="en-US" dirty="0"/>
          </a:p>
        </p:txBody>
      </p:sp>
    </p:spTree>
    <p:extLst>
      <p:ext uri="{BB962C8B-B14F-4D97-AF65-F5344CB8AC3E}">
        <p14:creationId xmlns:p14="http://schemas.microsoft.com/office/powerpoint/2010/main" val="4165283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Војна медицина</a:t>
            </a:r>
            <a:endParaRPr lang="en-US" dirty="0"/>
          </a:p>
        </p:txBody>
      </p:sp>
      <p:sp>
        <p:nvSpPr>
          <p:cNvPr id="3" name="Content Placeholder 2"/>
          <p:cNvSpPr>
            <a:spLocks noGrp="1"/>
          </p:cNvSpPr>
          <p:nvPr>
            <p:ph idx="1"/>
          </p:nvPr>
        </p:nvSpPr>
        <p:spPr/>
        <p:txBody>
          <a:bodyPr>
            <a:normAutofit fontScale="92500" lnSpcReduction="20000"/>
          </a:bodyPr>
          <a:lstStyle/>
          <a:p>
            <a:pPr algn="just"/>
            <a:r>
              <a:rPr lang="ru-RU" dirty="0"/>
              <a:t>Атентат на Јулија Цезара и 15-то годишњи грађански рат који је потом уследио приморао је цара Аугуста да формира професионалну војну медицинску службу. Он је војним лекарима додељивао; имање, пензију, посебан статус у друштву, плату двоструко већу од оне која је исплаћивана обичном војнику.</a:t>
            </a:r>
          </a:p>
          <a:p>
            <a:pPr algn="just"/>
            <a:r>
              <a:rPr lang="ru-RU" dirty="0"/>
              <a:t>Основана је и обавезна војно-медицинска школа, мада се стручна настава одржавала и приватно у склопу обављања редовне лекарске праксе заједно са ученицима. У самом Риму лекари су били удружени у стручна друштва (лат. collegia), док су најугледнији међу њима, били председавајући стручног друштва и цареви лични лекари (они су носили назив архиатра (лат. archiatrus)).</a:t>
            </a:r>
          </a:p>
          <a:p>
            <a:endParaRPr lang="en-US" dirty="0"/>
          </a:p>
        </p:txBody>
      </p:sp>
    </p:spTree>
    <p:extLst>
      <p:ext uri="{BB962C8B-B14F-4D97-AF65-F5344CB8AC3E}">
        <p14:creationId xmlns:p14="http://schemas.microsoft.com/office/powerpoint/2010/main" val="4170443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sr-Cyrl-RS" dirty="0"/>
              <a:t>Хируршка техника у Римској војној медицини достигла је завидан ниво, што је делом потврдило Хипократову тезу да је рат најбоља школа за хирурга</a:t>
            </a:r>
            <a:r>
              <a:rPr lang="sr-Cyrl-RS" dirty="0" smtClean="0"/>
              <a:t>.</a:t>
            </a:r>
            <a:endParaRPr lang="sr-Cyrl-RS" dirty="0"/>
          </a:p>
          <a:p>
            <a:pPr algn="just"/>
            <a:r>
              <a:rPr lang="sr-Cyrl-RS" dirty="0"/>
              <a:t>Уз велике војне логоре римских легија, каструме (лат. </a:t>
            </a:r>
            <a:r>
              <a:rPr lang="en-US" dirty="0" err="1"/>
              <a:t>castrum</a:t>
            </a:r>
            <a:r>
              <a:rPr lang="en-US" dirty="0"/>
              <a:t> </a:t>
            </a:r>
            <a:r>
              <a:rPr lang="en-US" dirty="0" err="1"/>
              <a:t>legionario</a:t>
            </a:r>
            <a:r>
              <a:rPr lang="en-US" dirty="0"/>
              <a:t>) </a:t>
            </a:r>
            <a:r>
              <a:rPr lang="sr-Cyrl-RS" dirty="0"/>
              <a:t>осниване су војне болнице (лат. </a:t>
            </a:r>
            <a:r>
              <a:rPr lang="en-US" dirty="0" err="1"/>
              <a:t>valetudinaria</a:t>
            </a:r>
            <a:r>
              <a:rPr lang="en-US" dirty="0"/>
              <a:t>), </a:t>
            </a:r>
            <a:r>
              <a:rPr lang="sr-Cyrl-RS" dirty="0"/>
              <a:t>чији модел ће нешто касније послужиле као основа за оснивање болница у главним центрима римских провинција, и тако све до средњег века.</a:t>
            </a:r>
            <a:endParaRPr lang="en-US" dirty="0"/>
          </a:p>
        </p:txBody>
      </p:sp>
    </p:spTree>
    <p:extLst>
      <p:ext uri="{BB962C8B-B14F-4D97-AF65-F5344CB8AC3E}">
        <p14:creationId xmlns:p14="http://schemas.microsoft.com/office/powerpoint/2010/main" val="2345612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523744"/>
            <a:ext cx="9601196" cy="3352124"/>
          </a:xfrm>
        </p:spPr>
        <p:txBody>
          <a:bodyPr>
            <a:normAutofit/>
          </a:bodyPr>
          <a:lstStyle/>
          <a:p>
            <a:pPr algn="just"/>
            <a:r>
              <a:rPr lang="ru-RU" dirty="0"/>
              <a:t>Структура војних болница била је идентична у свим војним логорима. Болница је лоцирана у централном делу логора, и била је правоугаоног облика, дужине 91 м и ширине 59 м и површине око 5.400 м²</a:t>
            </a:r>
            <a:r>
              <a:rPr lang="ru-RU" dirty="0" smtClean="0"/>
              <a:t>.</a:t>
            </a:r>
            <a:endParaRPr lang="ru-RU" dirty="0"/>
          </a:p>
          <a:p>
            <a:pPr algn="just"/>
            <a:r>
              <a:rPr lang="ru-RU" dirty="0"/>
              <a:t>У централном делу објекта налазило се двориште а дуж све четири стране, биле су распоређене болесничке соба (у које су смештани болесни и рањени током ратова). Болница је имала 60 соба, у два низа (спољашњи и унутрашњи) а свака је била димензија око 4 х 5 метара са вратима окренутим према дворишту или спољнашњој страни болнице.</a:t>
            </a:r>
            <a:endParaRPr lang="en-US" dirty="0"/>
          </a:p>
        </p:txBody>
      </p:sp>
    </p:spTree>
    <p:extLst>
      <p:ext uri="{BB962C8B-B14F-4D97-AF65-F5344CB8AC3E}">
        <p14:creationId xmlns:p14="http://schemas.microsoft.com/office/powerpoint/2010/main" val="3431887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ru-RU" dirty="0"/>
              <a:t>Медицина старог Рима или медицина Античког Рима обухвата историјско раздобље које се поклапа са периодом цивилизације која је настала од града-државе основаног на Апенинском полуострву по традицији коју нам преноси Тит Ливије 753. п. н. е. до огромног царства које је окруживало Средоземно море</a:t>
            </a:r>
            <a:r>
              <a:rPr lang="ru-RU" dirty="0" smtClean="0"/>
              <a:t>.</a:t>
            </a:r>
          </a:p>
          <a:p>
            <a:pPr algn="just"/>
            <a:r>
              <a:rPr lang="ru-RU" dirty="0" smtClean="0"/>
              <a:t>Током </a:t>
            </a:r>
            <a:r>
              <a:rPr lang="ru-RU" dirty="0"/>
              <a:t>свог постојања, римска цивилизација, а са њом и њена медицина, прешла је пут од монархије, републике са комбинацијом олигархије и демократије, до аутократског царства. </a:t>
            </a:r>
            <a:endParaRPr lang="ru-RU" dirty="0" smtClean="0"/>
          </a:p>
          <a:p>
            <a:pPr algn="just"/>
            <a:r>
              <a:rPr lang="ru-RU" dirty="0" smtClean="0"/>
              <a:t>Римска </a:t>
            </a:r>
            <a:r>
              <a:rPr lang="ru-RU" dirty="0"/>
              <a:t>цивилизација која је доминирала западном Европом и подручјима око Средоземног мора путем освајања и асимилације, у медицини није оставили ништа своје сопствено, јер је Римљанима много векова било испод части да се баве медицином</a:t>
            </a:r>
            <a:r>
              <a:rPr lang="ru-RU" dirty="0"/>
              <a:t>. </a:t>
            </a:r>
            <a:endParaRPr lang="en-US" dirty="0" smtClean="0"/>
          </a:p>
          <a:p>
            <a:pPr algn="just"/>
            <a:r>
              <a:rPr lang="ru-RU" dirty="0" smtClean="0"/>
              <a:t>Међутим </a:t>
            </a:r>
            <a:r>
              <a:rPr lang="en-US" dirty="0" smtClean="0"/>
              <a:t>o</a:t>
            </a:r>
            <a:r>
              <a:rPr lang="ru-RU" dirty="0" smtClean="0"/>
              <a:t>но </a:t>
            </a:r>
            <a:r>
              <a:rPr lang="ru-RU" dirty="0"/>
              <a:t>што су Римљани створили у области јавног здравства и санитарног законодавства нико није створио све до новог века.</a:t>
            </a:r>
            <a:endParaRPr lang="en-US" dirty="0"/>
          </a:p>
        </p:txBody>
      </p:sp>
    </p:spTree>
    <p:extLst>
      <p:ext uri="{BB962C8B-B14F-4D97-AF65-F5344CB8AC3E}">
        <p14:creationId xmlns:p14="http://schemas.microsoft.com/office/powerpoint/2010/main" val="2065480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ru-RU" dirty="0"/>
              <a:t>Између унутрашњег и спољашњег низа соба постојао је широк ходник, (који се може видети на слици десно). Неки од ових просторија коришћене су од стране административног особље, лекари и медицинских помоћника. На улазу у болницу, (према скицама сачуваних из других градова Европе) може се претпоставити да је била велика просторија која је служи као 'прихватна амбуланта болнице.</a:t>
            </a:r>
          </a:p>
          <a:p>
            <a:pPr algn="just"/>
            <a:endParaRPr lang="ru-RU" dirty="0"/>
          </a:p>
          <a:p>
            <a:pPr algn="just"/>
            <a:r>
              <a:rPr lang="ru-RU" dirty="0"/>
              <a:t>Просторије за реконвалесценте имале су прозоре за проветравање. У неким случајевима болница је имала купатило са тоалетом унутар објекта.</a:t>
            </a:r>
            <a:endParaRPr lang="en-US" dirty="0"/>
          </a:p>
        </p:txBody>
      </p:sp>
    </p:spTree>
    <p:extLst>
      <p:ext uri="{BB962C8B-B14F-4D97-AF65-F5344CB8AC3E}">
        <p14:creationId xmlns:p14="http://schemas.microsoft.com/office/powerpoint/2010/main" val="391783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sr-Cyrl-RS" dirty="0"/>
              <a:t>Лекари су медицинску службу обављали у кохортама преторијанаца, легијама, четама, на бродовим Римске флоте. У раду су им помагали, лекарски помоћници (лат. </a:t>
            </a:r>
            <a:r>
              <a:rPr lang="en-US" dirty="0" err="1"/>
              <a:t>capsariusima</a:t>
            </a:r>
            <a:r>
              <a:rPr lang="en-US" dirty="0"/>
              <a:t>). </a:t>
            </a:r>
            <a:r>
              <a:rPr lang="sr-Cyrl-RS" dirty="0"/>
              <a:t>На бојном пољу лекари су били наоружани, али и опремљени кутијама у којима су се налазили основни хируршки инструменти, завоји и лекови, и прибор за израду лекова.</a:t>
            </a:r>
          </a:p>
          <a:p>
            <a:pPr algn="just"/>
            <a:endParaRPr lang="sr-Cyrl-RS" dirty="0"/>
          </a:p>
          <a:p>
            <a:pPr algn="just"/>
            <a:r>
              <a:rPr lang="sr-Cyrl-RS" dirty="0"/>
              <a:t>Кохорта је у време античког Рима била војна јединица која је функционисала као део легије. У саставу једне кохорте обично је било око 480 легионара укључујући и шест центуриона као командира шест центурија које су чиниле једну кохорту. Величина једне центурије износила је 80 људи. У једној легији било је десет кохорти а прва је била двоструко већа од осталих девет, односно, број легионара у првој кохорти износио је око 900-1.000. Свака легија у свом саставу имала је 24 лекара.</a:t>
            </a:r>
            <a:endParaRPr lang="en-US" dirty="0"/>
          </a:p>
        </p:txBody>
      </p:sp>
    </p:spTree>
    <p:extLst>
      <p:ext uri="{BB962C8B-B14F-4D97-AF65-F5344CB8AC3E}">
        <p14:creationId xmlns:p14="http://schemas.microsoft.com/office/powerpoint/2010/main" val="2478229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Превентивно-медицинска заштита</a:t>
            </a:r>
            <a:br>
              <a:rPr lang="sr-Cyrl-RS" dirty="0"/>
            </a:br>
            <a:endParaRPr lang="en-US" dirty="0"/>
          </a:p>
        </p:txBody>
      </p:sp>
      <p:sp>
        <p:nvSpPr>
          <p:cNvPr id="3" name="Content Placeholder 2"/>
          <p:cNvSpPr>
            <a:spLocks noGrp="1"/>
          </p:cNvSpPr>
          <p:nvPr>
            <p:ph idx="1"/>
          </p:nvPr>
        </p:nvSpPr>
        <p:spPr/>
        <p:txBody>
          <a:bodyPr>
            <a:normAutofit fontScale="92500" lnSpcReduction="20000"/>
          </a:bodyPr>
          <a:lstStyle/>
          <a:p>
            <a:pPr algn="just"/>
            <a:r>
              <a:rPr lang="ru-RU" dirty="0"/>
              <a:t>Припадници старог Рима билиу су велики поклоници </a:t>
            </a:r>
            <a:r>
              <a:rPr lang="ru-RU" dirty="0" smtClean="0"/>
              <a:t>хигијене </a:t>
            </a:r>
            <a:r>
              <a:rPr lang="ru-RU" dirty="0"/>
              <a:t>и посвећивали су велику пажњу изградњи акведуката за довод сеже воде. О томе говоре бројни сачувани остатаци који се и данас могу наћи у бившим провинцијама, па и у Србији.</a:t>
            </a:r>
          </a:p>
          <a:p>
            <a:endParaRPr lang="ru-RU" dirty="0"/>
          </a:p>
          <a:p>
            <a:r>
              <a:rPr lang="ru-RU" dirty="0"/>
              <a:t>У сваком граду постојала су јавна купатила</a:t>
            </a:r>
            <a:r>
              <a:rPr lang="ru-RU" dirty="0" smtClean="0"/>
              <a:t>.</a:t>
            </a:r>
            <a:endParaRPr lang="ru-RU" dirty="0"/>
          </a:p>
          <a:p>
            <a:pPr marL="0" indent="0" algn="just">
              <a:buNone/>
            </a:pPr>
            <a:endParaRPr lang="ru-RU" dirty="0"/>
          </a:p>
          <a:p>
            <a:pPr algn="just"/>
            <a:r>
              <a:rPr lang="ru-RU" dirty="0"/>
              <a:t>Канализацијски системи и одвоз смећа били су на високом нивоу а у Диоклецијановој палати постојали су клозети с текућом водом.</a:t>
            </a:r>
            <a:endParaRPr lang="en-US" dirty="0"/>
          </a:p>
        </p:txBody>
      </p:sp>
    </p:spTree>
    <p:extLst>
      <p:ext uri="{BB962C8B-B14F-4D97-AF65-F5344CB8AC3E}">
        <p14:creationId xmlns:p14="http://schemas.microsoft.com/office/powerpoint/2010/main" val="198743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ru-RU" dirty="0"/>
              <a:t>Римска цивилизација је изузетно поштовала и неговала култ воде и обилато је користила благодети топлих и лековитих бањских вода. </a:t>
            </a:r>
            <a:endParaRPr lang="en-US" dirty="0" smtClean="0"/>
          </a:p>
          <a:p>
            <a:pPr algn="just"/>
            <a:r>
              <a:rPr lang="ru-RU" dirty="0" smtClean="0"/>
              <a:t>За </a:t>
            </a:r>
            <a:r>
              <a:rPr lang="ru-RU" dirty="0"/>
              <a:t>Римљане свих слојева, купање и телесна нега боли су важна делатност у слободно време, па тако и за становнике Медијане, који су у, за ту намену специјално саграђеним термама, свакодневно користили топлу и лековиту бањску воду са термалних извора Нишке Бање. </a:t>
            </a:r>
            <a:endParaRPr lang="en-US" dirty="0" smtClean="0"/>
          </a:p>
        </p:txBody>
      </p:sp>
    </p:spTree>
    <p:extLst>
      <p:ext uri="{BB962C8B-B14F-4D97-AF65-F5344CB8AC3E}">
        <p14:creationId xmlns:p14="http://schemas.microsoft.com/office/powerpoint/2010/main" val="37044924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1219200"/>
            <a:ext cx="9601196" cy="4656668"/>
          </a:xfrm>
        </p:spPr>
        <p:txBody>
          <a:bodyPr>
            <a:normAutofit fontScale="85000" lnSpcReduction="10000"/>
          </a:bodyPr>
          <a:lstStyle/>
          <a:p>
            <a:pPr marL="0" indent="0" algn="just">
              <a:buNone/>
            </a:pPr>
            <a:r>
              <a:rPr lang="ru-RU" dirty="0"/>
              <a:t>Терме (купатило) које су на Медијани биле у саставу виле са перистилом налазиле су се на западној страни сале за аудијенције. Чинио их је низ међусобно повезаних просторија различите намене, а најзначајније су биле</a:t>
            </a:r>
            <a:r>
              <a:rPr lang="ru-RU" dirty="0" smtClean="0"/>
              <a:t>:</a:t>
            </a:r>
            <a:endParaRPr lang="en-US" dirty="0" smtClean="0"/>
          </a:p>
          <a:p>
            <a:pPr marL="0" indent="0" algn="just">
              <a:buNone/>
            </a:pPr>
            <a:endParaRPr lang="ru-RU" dirty="0"/>
          </a:p>
          <a:p>
            <a:r>
              <a:rPr lang="sr-Cyrl-RS" dirty="0" smtClean="0"/>
              <a:t>свлачионица </a:t>
            </a:r>
            <a:r>
              <a:rPr lang="sr-Cyrl-RS" dirty="0"/>
              <a:t>(лат. </a:t>
            </a:r>
            <a:r>
              <a:rPr lang="en-US" dirty="0" err="1"/>
              <a:t>apodyterium</a:t>
            </a:r>
            <a:r>
              <a:rPr lang="en-US" dirty="0" smtClean="0"/>
              <a:t>),</a:t>
            </a:r>
            <a:endParaRPr lang="en-US" dirty="0"/>
          </a:p>
          <a:p>
            <a:r>
              <a:rPr lang="sr-Cyrl-RS" dirty="0"/>
              <a:t>вежбаоница (лат. </a:t>
            </a:r>
            <a:r>
              <a:rPr lang="en-US" dirty="0" err="1"/>
              <a:t>palestra</a:t>
            </a:r>
            <a:r>
              <a:rPr lang="en-US" dirty="0"/>
              <a:t>),</a:t>
            </a:r>
          </a:p>
          <a:p>
            <a:r>
              <a:rPr lang="sr-Cyrl-RS" dirty="0"/>
              <a:t>топло купатило (лат. </a:t>
            </a:r>
            <a:r>
              <a:rPr lang="en-US" dirty="0"/>
              <a:t>caldaria),</a:t>
            </a:r>
          </a:p>
          <a:p>
            <a:r>
              <a:rPr lang="sr-Cyrl-RS" dirty="0"/>
              <a:t>хладно купатило (лат. </a:t>
            </a:r>
            <a:r>
              <a:rPr lang="en-US" dirty="0" err="1"/>
              <a:t>frigidarium</a:t>
            </a:r>
            <a:r>
              <a:rPr lang="en-US" dirty="0"/>
              <a:t>)</a:t>
            </a:r>
          </a:p>
          <a:p>
            <a:r>
              <a:rPr lang="sr-Cyrl-RS" dirty="0"/>
              <a:t>просторија за знојење (лат. </a:t>
            </a:r>
            <a:r>
              <a:rPr lang="en-US" dirty="0" err="1"/>
              <a:t>sudatorium</a:t>
            </a:r>
            <a:r>
              <a:rPr lang="en-US" dirty="0"/>
              <a:t>),</a:t>
            </a:r>
          </a:p>
          <a:p>
            <a:r>
              <a:rPr lang="sr-Cyrl-RS" dirty="0"/>
              <a:t>ложиште (лат. </a:t>
            </a:r>
            <a:r>
              <a:rPr lang="en-US" dirty="0" err="1"/>
              <a:t>praefurnium</a:t>
            </a:r>
            <a:r>
              <a:rPr lang="en-US" dirty="0"/>
              <a:t>), </a:t>
            </a:r>
            <a:r>
              <a:rPr lang="sr-Cyrl-RS" dirty="0"/>
              <a:t>које је било смештено поред просторије за знојење.</a:t>
            </a:r>
          </a:p>
          <a:p>
            <a:pPr marL="0" indent="0">
              <a:buNone/>
            </a:pPr>
            <a:r>
              <a:rPr lang="sr-Cyrl-RS" dirty="0"/>
              <a:t>Топао ваздух из ложишта струјао је између стубића хипокауста и загревао под испод када и просторију за знојење.</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2259" y="1849311"/>
            <a:ext cx="1971675" cy="2783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07985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Болнице</a:t>
            </a:r>
            <a:endParaRPr lang="en-US" dirty="0"/>
          </a:p>
        </p:txBody>
      </p:sp>
      <p:sp>
        <p:nvSpPr>
          <p:cNvPr id="3" name="Content Placeholder 2"/>
          <p:cNvSpPr>
            <a:spLocks noGrp="1"/>
          </p:cNvSpPr>
          <p:nvPr>
            <p:ph idx="1"/>
          </p:nvPr>
        </p:nvSpPr>
        <p:spPr/>
        <p:txBody>
          <a:bodyPr>
            <a:normAutofit fontScale="85000" lnSpcReduction="10000"/>
          </a:bodyPr>
          <a:lstStyle/>
          <a:p>
            <a:pPr algn="just"/>
            <a:r>
              <a:rPr lang="ru-RU" dirty="0"/>
              <a:t>У древном Риму се прво стварају амбуланте (лат. tabernae medicae), претече модерних поликлиника и диспанзера у којима су се болесници лечили бесплатно.</a:t>
            </a:r>
          </a:p>
          <a:p>
            <a:pPr algn="just"/>
            <a:endParaRPr lang="ru-RU" dirty="0"/>
          </a:p>
          <a:p>
            <a:pPr algn="just"/>
            <a:r>
              <a:rPr lang="ru-RU" dirty="0"/>
              <a:t>Римљани су заслужни и за оснивање првих Ескулапових јавних болница. Једна од таквих основана је на острву Тибра 293. п.н.е. као храм посвећен Ескулапу</a:t>
            </a:r>
            <a:r>
              <a:rPr lang="ru-RU" dirty="0" smtClean="0"/>
              <a:t>.</a:t>
            </a:r>
            <a:endParaRPr lang="ru-RU" dirty="0"/>
          </a:p>
          <a:p>
            <a:pPr algn="just"/>
            <a:endParaRPr lang="ru-RU" dirty="0"/>
          </a:p>
          <a:p>
            <a:pPr algn="just"/>
            <a:r>
              <a:rPr lang="ru-RU" dirty="0"/>
              <a:t>Заправо то нису биле праве болница у којима се водила брига о болесницима већ нека врста изолатора (лазарета) где су болесне робове доводили њнихови власници када су сматрали да се они неће излечити.</a:t>
            </a:r>
            <a:endParaRPr lang="en-US" dirty="0"/>
          </a:p>
        </p:txBody>
      </p:sp>
    </p:spTree>
    <p:extLst>
      <p:ext uri="{BB962C8B-B14F-4D97-AF65-F5344CB8AC3E}">
        <p14:creationId xmlns:p14="http://schemas.microsoft.com/office/powerpoint/2010/main" val="3432271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ru-RU" dirty="0"/>
              <a:t>Нема доказа да је постојала некаква организована брига о болеснима, па се претпоставља да су највјеројатније они довеђени тамо и препуштени сопственој судбини</a:t>
            </a:r>
            <a:r>
              <a:rPr lang="ru-RU" dirty="0" smtClean="0"/>
              <a:t>.</a:t>
            </a:r>
            <a:endParaRPr lang="ru-RU" dirty="0"/>
          </a:p>
          <a:p>
            <a:endParaRPr lang="ru-RU" dirty="0"/>
          </a:p>
          <a:p>
            <a:pPr algn="just"/>
            <a:r>
              <a:rPr lang="ru-RU" dirty="0"/>
              <a:t>Зна се да је цар Клаудије инсистирао да се стави тачка на ову праксу дајући гаранције да ако се роб опорави од болести може сматрати слободним човеком</a:t>
            </a:r>
            <a:r>
              <a:rPr lang="ru-RU" dirty="0" smtClean="0"/>
              <a:t>.</a:t>
            </a:r>
            <a:endParaRPr lang="ru-RU" dirty="0"/>
          </a:p>
          <a:p>
            <a:endParaRPr lang="ru-RU" dirty="0"/>
          </a:p>
          <a:p>
            <a:pPr algn="just"/>
            <a:r>
              <a:rPr lang="ru-RU" dirty="0"/>
              <a:t>Ескулапијеви изолатори и табернае медицае били су прве болничке и амбулантне установе намењене лечењу цивила, а велетудинарије војне болнице, које су се налазиле у баракама или шаторима у саставу војниј логора (кохорти). Оне су имале операционе сале, инструменте и кухињу.</a:t>
            </a:r>
            <a:endParaRPr lang="en-US" dirty="0"/>
          </a:p>
        </p:txBody>
      </p:sp>
    </p:spTree>
    <p:extLst>
      <p:ext uri="{BB962C8B-B14F-4D97-AF65-F5344CB8AC3E}">
        <p14:creationId xmlns:p14="http://schemas.microsoft.com/office/powerpoint/2010/main" val="927584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Пропаст Римског царства и њене медицине</a:t>
            </a:r>
            <a:br>
              <a:rPr lang="ru-RU" dirty="0"/>
            </a:br>
            <a:endParaRPr lang="en-US" dirty="0"/>
          </a:p>
        </p:txBody>
      </p:sp>
      <p:sp>
        <p:nvSpPr>
          <p:cNvPr id="3" name="Content Placeholder 2"/>
          <p:cNvSpPr>
            <a:spLocks noGrp="1"/>
          </p:cNvSpPr>
          <p:nvPr>
            <p:ph idx="1"/>
          </p:nvPr>
        </p:nvSpPr>
        <p:spPr/>
        <p:txBody>
          <a:bodyPr>
            <a:normAutofit fontScale="85000" lnSpcReduction="20000"/>
          </a:bodyPr>
          <a:lstStyle/>
          <a:p>
            <a:pPr algn="just"/>
            <a:r>
              <a:rPr lang="ru-RU" dirty="0"/>
              <a:t>Римско Царство се 395. године поцепало на два дела. Илирија (западни део Балкана) постаје крваво подручје коме уз епидемије прети и започета сеоба народа и долазак Јужних Словена, чиме започиње ново раздобље у историји ових простора, које полако Римско царство води у пропаст</a:t>
            </a:r>
            <a:r>
              <a:rPr lang="ru-RU" dirty="0" smtClean="0"/>
              <a:t>.</a:t>
            </a:r>
            <a:endParaRPr lang="ru-RU" dirty="0"/>
          </a:p>
          <a:p>
            <a:pPr algn="just"/>
            <a:r>
              <a:rPr lang="ru-RU" dirty="0"/>
              <a:t>Са пропадањем Римског царства настаје ерозија морала и знања грчких </a:t>
            </a:r>
            <a:r>
              <a:rPr lang="ru-RU" dirty="0" smtClean="0"/>
              <a:t>лекара.</a:t>
            </a:r>
            <a:endParaRPr lang="en-US" dirty="0" smtClean="0"/>
          </a:p>
          <a:p>
            <a:pPr algn="just"/>
            <a:r>
              <a:rPr lang="ru-RU" dirty="0" smtClean="0"/>
              <a:t>Плиније </a:t>
            </a:r>
            <a:r>
              <a:rPr lang="ru-RU" dirty="0"/>
              <a:t>Старији о томе пише:</a:t>
            </a:r>
          </a:p>
          <a:p>
            <a:pPr algn="just"/>
            <a:r>
              <a:rPr lang="ru-RU" dirty="0"/>
              <a:t>...„Лекари јуре наочиглед света помано за новинама, да би се истакли и прочули, и са животима својих болесника праве послове; они се уз то још и јадно свађају међу собом поред болесничке постеље и сваки саветује нешто друго, само да би се показао самосталним, отуда натпис на гробу једног умрлог да је ,умро због мноштва лекара који су га лечили“...</a:t>
            </a:r>
            <a:endParaRPr lang="en-US" dirty="0"/>
          </a:p>
        </p:txBody>
      </p:sp>
    </p:spTree>
    <p:extLst>
      <p:ext uri="{BB962C8B-B14F-4D97-AF65-F5344CB8AC3E}">
        <p14:creationId xmlns:p14="http://schemas.microsoft.com/office/powerpoint/2010/main" val="20524146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ru-RU" dirty="0"/>
              <a:t>Гален као најобразованији човек свог времена. је најжешће критиковао лекаре и њихово незнање, поквареност, грамзивост и улизиштво, изједначавајући их са друмским разбојницима. </a:t>
            </a:r>
            <a:endParaRPr lang="en-US" dirty="0" smtClean="0"/>
          </a:p>
          <a:p>
            <a:pPr algn="just"/>
            <a:r>
              <a:rPr lang="ru-RU" dirty="0" smtClean="0"/>
              <a:t>Да </a:t>
            </a:r>
            <a:r>
              <a:rPr lang="ru-RU" dirty="0"/>
              <a:t>би допринео развоју медицинске струке Гален се бавио истраживањима на животињама (најчешће свињама и козама, а користио је и остале животињ, од певца до мајмуна и слонова) и након њих дошао је до бројних </a:t>
            </a:r>
            <a:r>
              <a:rPr lang="ru-RU" dirty="0" smtClean="0"/>
              <a:t>открића.</a:t>
            </a:r>
            <a:endParaRPr lang="en-US" dirty="0" smtClean="0"/>
          </a:p>
          <a:p>
            <a:pPr algn="just"/>
            <a:r>
              <a:rPr lang="ru-RU" dirty="0" smtClean="0"/>
              <a:t>Међутим</a:t>
            </a:r>
            <a:r>
              <a:rPr lang="ru-RU" dirty="0"/>
              <a:t>, у жељи да од медицине створи науку, он је правио велике методолошке грешке, а разним спекулацијама покушавао да објасни непознато још непознатијим, спорно још спорнијим. Још за његовог живота учење је претворено у догму пуну заблуда, која се није могла изменити наредних 14 </a:t>
            </a:r>
            <a:r>
              <a:rPr lang="ru-RU" dirty="0" smtClean="0"/>
              <a:t>векова</a:t>
            </a:r>
            <a:r>
              <a:rPr lang="en-US" dirty="0" smtClean="0"/>
              <a:t>.</a:t>
            </a:r>
            <a:endParaRPr lang="en-US" dirty="0"/>
          </a:p>
        </p:txBody>
      </p:sp>
    </p:spTree>
    <p:extLst>
      <p:ext uri="{BB962C8B-B14F-4D97-AF65-F5344CB8AC3E}">
        <p14:creationId xmlns:p14="http://schemas.microsoft.com/office/powerpoint/2010/main" val="3201139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ru-RU" dirty="0" smtClean="0"/>
              <a:t>Римско </a:t>
            </a:r>
            <a:r>
              <a:rPr lang="ru-RU" dirty="0"/>
              <a:t>царство се расапало 395. године на Источно и Западно римско царство, (након смрти цара Теодосија).</a:t>
            </a:r>
          </a:p>
          <a:p>
            <a:r>
              <a:rPr lang="ru-RU" dirty="0"/>
              <a:t>Западно римско царство је престало да постоји 476. године, а Источно римско царство (Византија)  је датирало  до 1453.г. </a:t>
            </a:r>
          </a:p>
          <a:p>
            <a:r>
              <a:rPr lang="ru-RU" dirty="0"/>
              <a:t>Падом Византије-укинут робовласнички систем и почиње феудални систем који је трајао следећих 1000 година.</a:t>
            </a:r>
          </a:p>
          <a:p>
            <a:endParaRPr lang="en-US" dirty="0"/>
          </a:p>
        </p:txBody>
      </p:sp>
    </p:spTree>
    <p:extLst>
      <p:ext uri="{BB962C8B-B14F-4D97-AF65-F5344CB8AC3E}">
        <p14:creationId xmlns:p14="http://schemas.microsoft.com/office/powerpoint/2010/main" val="1084962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ru-RU" dirty="0"/>
              <a:t>О староримској медицини може сазнати из доступних писаних извора, надгробних </a:t>
            </a:r>
            <a:r>
              <a:rPr lang="ru-RU" dirty="0" smtClean="0"/>
              <a:t>споменика </a:t>
            </a:r>
            <a:r>
              <a:rPr lang="ru-RU" dirty="0"/>
              <a:t>особа које су се у том периоду бавиле лечењем, као и анализом бројних медицинских средстава и материјала од којих су израђивани тадашњи медицински, пре свега хируршки инструменти (не тако ретко слични данашњим, медицинским инструментима</a:t>
            </a:r>
            <a:r>
              <a:rPr lang="ru-RU" dirty="0" smtClean="0"/>
              <a:t>).</a:t>
            </a:r>
          </a:p>
          <a:p>
            <a:pPr algn="just"/>
            <a:r>
              <a:rPr lang="ru-RU" dirty="0"/>
              <a:t>У раној фази, аутохтона римска медицина, била је под снажним утицајем етрурског наслеђа и старогрчке медицине (баш као што је и старогрчка медицина своја сазнања црпила из извора месопотамске и староегипатске медицине). </a:t>
            </a:r>
            <a:endParaRPr lang="ru-RU" dirty="0" smtClean="0"/>
          </a:p>
          <a:p>
            <a:pPr algn="just"/>
            <a:r>
              <a:rPr lang="ru-RU" dirty="0" smtClean="0"/>
              <a:t>Трговина </a:t>
            </a:r>
            <a:r>
              <a:rPr lang="ru-RU" dirty="0"/>
              <a:t>и ратови који су владали на простору Европе и Средоземља у том историјском периоду, убрзавалли су проток информација и медицинске мисли.</a:t>
            </a:r>
          </a:p>
          <a:p>
            <a:endParaRPr lang="ru-RU" dirty="0"/>
          </a:p>
        </p:txBody>
      </p:sp>
    </p:spTree>
    <p:extLst>
      <p:ext uri="{BB962C8B-B14F-4D97-AF65-F5344CB8AC3E}">
        <p14:creationId xmlns:p14="http://schemas.microsoft.com/office/powerpoint/2010/main" val="31732872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sr-Cyrl-RS" dirty="0" smtClean="0"/>
              <a:t>Хвала на пажи!</a:t>
            </a:r>
            <a:endParaRPr lang="en-US" dirty="0"/>
          </a:p>
        </p:txBody>
      </p:sp>
    </p:spTree>
    <p:extLst>
      <p:ext uri="{BB962C8B-B14F-4D97-AF65-F5344CB8AC3E}">
        <p14:creationId xmlns:p14="http://schemas.microsoft.com/office/powerpoint/2010/main" val="2161478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Магијско религијска медицина</a:t>
            </a:r>
            <a:br>
              <a:rPr lang="sr-Cyrl-RS" dirty="0"/>
            </a:br>
            <a:endParaRPr lang="en-US" dirty="0"/>
          </a:p>
        </p:txBody>
      </p:sp>
      <p:sp>
        <p:nvSpPr>
          <p:cNvPr id="3" name="Content Placeholder 2"/>
          <p:cNvSpPr>
            <a:spLocks noGrp="1"/>
          </p:cNvSpPr>
          <p:nvPr>
            <p:ph idx="1"/>
          </p:nvPr>
        </p:nvSpPr>
        <p:spPr/>
        <p:txBody>
          <a:bodyPr>
            <a:normAutofit fontScale="77500" lnSpcReduction="20000"/>
          </a:bodyPr>
          <a:lstStyle/>
          <a:p>
            <a:pPr algn="just"/>
            <a:r>
              <a:rPr lang="ru-RU" dirty="0" smtClean="0"/>
              <a:t>До </a:t>
            </a:r>
            <a:r>
              <a:rPr lang="ru-RU" dirty="0"/>
              <a:t>доласка грчких лекара староримска медицина заснивала се углавном на магијско-религијским основама. </a:t>
            </a:r>
            <a:endParaRPr lang="ru-RU" dirty="0" smtClean="0"/>
          </a:p>
          <a:p>
            <a:pPr algn="just"/>
            <a:r>
              <a:rPr lang="ru-RU" dirty="0" smtClean="0"/>
              <a:t>Међу </a:t>
            </a:r>
            <a:r>
              <a:rPr lang="ru-RU" dirty="0"/>
              <a:t>народом превладавало је религијско празновјерје: да је болест последица незадовољства богова, па је поштовање многих богова, резуловало веровањем у њихову исцелитељску моћ код појаве различитих болести. Готово сваки део тела имао је свог бога-заштитника</a:t>
            </a:r>
            <a:r>
              <a:rPr lang="ru-RU" dirty="0" smtClean="0"/>
              <a:t>.</a:t>
            </a:r>
          </a:p>
          <a:p>
            <a:pPr algn="just"/>
            <a:r>
              <a:rPr lang="ru-RU" dirty="0"/>
              <a:t>У старом Риму популарна је била хепатоскопија (читање божанских порука из јетара жртвованих животиња). Таква гатања посматрањем трбушних органа (јетра, али и срце, плућа, жуч) жртвених животиња водила су порекло из етрурског </a:t>
            </a:r>
            <a:r>
              <a:rPr lang="ru-RU" dirty="0" smtClean="0"/>
              <a:t>наслеђа), </a:t>
            </a:r>
            <a:r>
              <a:rPr lang="ru-RU" dirty="0"/>
              <a:t>а обављали су га тзв. </a:t>
            </a:r>
            <a:r>
              <a:rPr lang="ru-RU" dirty="0" smtClean="0"/>
              <a:t>харуспици </a:t>
            </a:r>
            <a:r>
              <a:rPr lang="ru-RU" dirty="0"/>
              <a:t>којима су се обраћали вршиоци цивилне и војне власти у Риму. </a:t>
            </a:r>
            <a:endParaRPr lang="ru-RU" dirty="0" smtClean="0"/>
          </a:p>
          <a:p>
            <a:pPr algn="just"/>
            <a:r>
              <a:rPr lang="ru-RU" dirty="0" smtClean="0"/>
              <a:t>Наиме</a:t>
            </a:r>
            <a:r>
              <a:rPr lang="ru-RU" dirty="0"/>
              <a:t>, јетра је сматрана средиштем душе и главним човековим органом.</a:t>
            </a:r>
            <a:endParaRPr lang="ru-RU" dirty="0" smtClean="0"/>
          </a:p>
          <a:p>
            <a:pPr algn="just"/>
            <a:endParaRPr lang="ru-RU" dirty="0" smtClean="0"/>
          </a:p>
          <a:p>
            <a:endParaRPr lang="ru-RU" dirty="0"/>
          </a:p>
          <a:p>
            <a:endParaRPr lang="ru-RU" dirty="0" smtClean="0"/>
          </a:p>
          <a:p>
            <a:endParaRPr lang="ru-RU" dirty="0"/>
          </a:p>
          <a:p>
            <a:endParaRPr lang="en-US" dirty="0"/>
          </a:p>
        </p:txBody>
      </p:sp>
    </p:spTree>
    <p:extLst>
      <p:ext uri="{BB962C8B-B14F-4D97-AF65-F5344CB8AC3E}">
        <p14:creationId xmlns:p14="http://schemas.microsoft.com/office/powerpoint/2010/main" val="239658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ru-RU" dirty="0"/>
              <a:t>Римљани, као сточарско-равничарски народ имао је и са „колена на колено” преношена бројна сазнања о лековитим својствима биљака. Зато се за Античког лекара може рећи да је поред хируршких вештина (убрзано развијаних због масовног рањавања у непрестаним ратовањима), поседовао и солидно познавање исцелитељских способности лековитог биља и различитих начина и облика припремања биљних препарата (масти, таблете, облози).</a:t>
            </a:r>
          </a:p>
          <a:p>
            <a:endParaRPr lang="ru-RU" dirty="0"/>
          </a:p>
          <a:p>
            <a:pPr algn="just"/>
            <a:r>
              <a:rPr lang="ru-RU" dirty="0"/>
              <a:t>Римљани су у наслијеђе добили хиљкадугодишње познавање лековитог или опојног дејства многих биљака попут аниса, босиљка, метвице, белог и црног лука, пелина, жалфије, одољена (валеријане), бунике, тамјана, мирте, госпине траве итд.</a:t>
            </a:r>
            <a:endParaRPr lang="en-US" dirty="0"/>
          </a:p>
        </p:txBody>
      </p:sp>
    </p:spTree>
    <p:extLst>
      <p:ext uri="{BB962C8B-B14F-4D97-AF65-F5344CB8AC3E}">
        <p14:creationId xmlns:p14="http://schemas.microsoft.com/office/powerpoint/2010/main" val="3384989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Продор Грчке медицине и први Римски лекари</a:t>
            </a:r>
            <a:endParaRPr lang="en-US" dirty="0"/>
          </a:p>
        </p:txBody>
      </p:sp>
      <p:sp>
        <p:nvSpPr>
          <p:cNvPr id="3" name="Content Placeholder 2"/>
          <p:cNvSpPr>
            <a:spLocks noGrp="1"/>
          </p:cNvSpPr>
          <p:nvPr>
            <p:ph idx="1"/>
          </p:nvPr>
        </p:nvSpPr>
        <p:spPr>
          <a:xfrm>
            <a:off x="1295401" y="2487168"/>
            <a:ext cx="9601196" cy="3547872"/>
          </a:xfrm>
        </p:spPr>
        <p:txBody>
          <a:bodyPr>
            <a:normAutofit fontScale="77500" lnSpcReduction="20000"/>
          </a:bodyPr>
          <a:lstStyle/>
          <a:p>
            <a:pPr algn="just"/>
            <a:r>
              <a:rPr lang="ru-RU" dirty="0"/>
              <a:t>Епидемија куге која је захватила стари Рим 293. п.н.е, убрзала је долазак грчких лекара</a:t>
            </a:r>
            <a:r>
              <a:rPr lang="ru-RU" dirty="0" smtClean="0"/>
              <a:t>.</a:t>
            </a:r>
            <a:endParaRPr lang="sr-Cyrl-RS" dirty="0"/>
          </a:p>
          <a:p>
            <a:pPr algn="just"/>
            <a:r>
              <a:rPr lang="sr-Cyrl-RS" dirty="0"/>
              <a:t>Наиме, немоћни пред најездом све распрострањеније епидемије куге, која је буквално „косила све пред собом”, приморала је Сенат да донесе одлуку о тражењу савета из Сибилинских књига (лат. </a:t>
            </a:r>
            <a:r>
              <a:rPr lang="en-US" dirty="0" err="1"/>
              <a:t>Libri</a:t>
            </a:r>
            <a:r>
              <a:rPr lang="en-US" dirty="0"/>
              <a:t> </a:t>
            </a:r>
            <a:r>
              <a:rPr lang="en-US" dirty="0" err="1"/>
              <a:t>Sibyllini</a:t>
            </a:r>
            <a:r>
              <a:rPr lang="en-US" dirty="0"/>
              <a:t> – </a:t>
            </a:r>
            <a:r>
              <a:rPr lang="sr-Cyrl-RS" dirty="0"/>
              <a:t>збирке пророчанстава; која се приписују пророчици Сибилли из Куме), што је имало за последицу увођење и ширење </a:t>
            </a:r>
            <a:r>
              <a:rPr lang="sr-Cyrl-RS" b="1" i="1" u="sng" dirty="0"/>
              <a:t>Асклепијевог култа </a:t>
            </a:r>
            <a:r>
              <a:rPr lang="sr-Cyrl-RS" dirty="0"/>
              <a:t>(лат. </a:t>
            </a:r>
            <a:r>
              <a:rPr lang="en-US" dirty="0" err="1"/>
              <a:t>Eskulap</a:t>
            </a:r>
            <a:r>
              <a:rPr lang="en-US" dirty="0"/>
              <a:t> - Aesculapius) </a:t>
            </a:r>
            <a:r>
              <a:rPr lang="sr-Cyrl-RS" dirty="0"/>
              <a:t>који се у Грчкој, вековима пре тога, поштовао као једини бог заштитник од болести</a:t>
            </a:r>
            <a:r>
              <a:rPr lang="sr-Cyrl-RS" dirty="0" smtClean="0"/>
              <a:t>.</a:t>
            </a:r>
            <a:endParaRPr lang="sr-Cyrl-RS" dirty="0"/>
          </a:p>
          <a:p>
            <a:pPr algn="just"/>
            <a:r>
              <a:rPr lang="sr-Cyrl-RS" dirty="0"/>
              <a:t>Са ширењем Асклепијевог култа у Рим су дошли и грчки лекари који су са собом донели сасвим нови поглед на узроке, настанак и развој болести, скоро потпуно ослобођене магије и религиозности</a:t>
            </a:r>
            <a:r>
              <a:rPr lang="sr-Cyrl-RS" dirty="0" smtClean="0"/>
              <a:t>.</a:t>
            </a:r>
            <a:endParaRPr lang="sr-Cyrl-RS" dirty="0"/>
          </a:p>
          <a:p>
            <a:pPr algn="just"/>
            <a:r>
              <a:rPr lang="sr-Cyrl-RS" dirty="0"/>
              <a:t>У том периоду када су се под најездом Рима гасила грчка цивилизација, истовремено се на римском тлу обједињавало и уобличавало вековима сакупљано Грчко медицинског знања, свих врста, различитих приступа и школа, које су пре тога настале у грчкој цивилизацији.</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1696" y="91439"/>
            <a:ext cx="1560576" cy="2718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3660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ru-RU" dirty="0" smtClean="0"/>
              <a:t>Долазак </a:t>
            </a:r>
            <a:r>
              <a:rPr lang="ru-RU" dirty="0"/>
              <a:t>грчких лекара наишао је на жесток отпор римских традиционалиста привржених магији и религиозном наслеђу, међу којима се посебно истакао </a:t>
            </a:r>
            <a:r>
              <a:rPr lang="ru-RU" b="1" i="1" u="sng" dirty="0"/>
              <a:t>Марко Порције Катон </a:t>
            </a:r>
            <a:r>
              <a:rPr lang="ru-RU" dirty="0"/>
              <a:t>(лат. Marcus Porcius Cato 234—149. пре Христа). </a:t>
            </a:r>
            <a:endParaRPr lang="ru-RU" dirty="0" smtClean="0"/>
          </a:p>
          <a:p>
            <a:pPr algn="just"/>
            <a:r>
              <a:rPr lang="ru-RU" dirty="0" smtClean="0"/>
              <a:t>Катон </a:t>
            </a:r>
            <a:r>
              <a:rPr lang="ru-RU" dirty="0"/>
              <a:t>је био писац дела лат. De Agri Cultura, у којем је сакупио дотадашње ботаничко знање из традиционалне (народне) медицине, али и доста елемената магије. </a:t>
            </a:r>
            <a:endParaRPr lang="ru-RU" dirty="0" smtClean="0"/>
          </a:p>
          <a:p>
            <a:pPr algn="just"/>
            <a:r>
              <a:rPr lang="ru-RU" dirty="0" smtClean="0"/>
              <a:t>Он </a:t>
            </a:r>
            <a:r>
              <a:rPr lang="ru-RU" dirty="0"/>
              <a:t>је придавао велико значење вуни, купусу и уринотерапији, а као традиционалниста свом сину је забранио сваки покушај било каквог обраћања за помоћ грчким лекарима, сматрајући их опасним за будућност римског друштва. </a:t>
            </a:r>
            <a:endParaRPr lang="ru-RU" dirty="0" smtClean="0"/>
          </a:p>
          <a:p>
            <a:pPr algn="just"/>
            <a:r>
              <a:rPr lang="ru-RU" dirty="0" smtClean="0"/>
              <a:t>Током </a:t>
            </a:r>
            <a:r>
              <a:rPr lang="ru-RU" dirty="0"/>
              <a:t>осамдесетих година 2. века п. н. е. Катон је често наступао као огорчени противник породице Сципиона и њихових настојања да оснаже грчки утицај на римску културу. </a:t>
            </a:r>
            <a:endParaRPr lang="ru-RU" dirty="0" smtClean="0"/>
          </a:p>
          <a:p>
            <a:r>
              <a:rPr lang="ru-RU" dirty="0" smtClean="0"/>
              <a:t>Ипак</a:t>
            </a:r>
            <a:r>
              <a:rPr lang="ru-RU" dirty="0"/>
              <a:t>, према античкој традицији, и сам Катон је на крају научио грчки језик.</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262" y="139764"/>
            <a:ext cx="1714500"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975360" y="1150485"/>
            <a:ext cx="3580638" cy="461665"/>
          </a:xfrm>
          <a:prstGeom prst="rect">
            <a:avLst/>
          </a:prstGeom>
        </p:spPr>
        <p:txBody>
          <a:bodyPr wrap="square">
            <a:spAutoFit/>
          </a:bodyPr>
          <a:lstStyle/>
          <a:p>
            <a:r>
              <a:rPr lang="ru-RU" sz="2400" b="1" dirty="0"/>
              <a:t>Марко Порције Катон </a:t>
            </a:r>
            <a:endParaRPr lang="en-US" sz="2400" b="1" dirty="0"/>
          </a:p>
        </p:txBody>
      </p:sp>
    </p:spTree>
    <p:extLst>
      <p:ext uri="{BB962C8B-B14F-4D97-AF65-F5344CB8AC3E}">
        <p14:creationId xmlns:p14="http://schemas.microsoft.com/office/powerpoint/2010/main" val="1555879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Први забележени лекар Архагат</a:t>
            </a:r>
            <a:br>
              <a:rPr lang="sr-Cyrl-RS" dirty="0"/>
            </a:br>
            <a:endParaRPr lang="en-US" dirty="0"/>
          </a:p>
        </p:txBody>
      </p:sp>
      <p:sp>
        <p:nvSpPr>
          <p:cNvPr id="3" name="Content Placeholder 2"/>
          <p:cNvSpPr>
            <a:spLocks noGrp="1"/>
          </p:cNvSpPr>
          <p:nvPr>
            <p:ph idx="1"/>
          </p:nvPr>
        </p:nvSpPr>
        <p:spPr/>
        <p:txBody>
          <a:bodyPr/>
          <a:lstStyle/>
          <a:p>
            <a:pPr algn="just"/>
            <a:r>
              <a:rPr lang="ru-RU" dirty="0" smtClean="0"/>
              <a:t>Први </a:t>
            </a:r>
            <a:r>
              <a:rPr lang="ru-RU" dirty="0"/>
              <a:t>забележени лекар био је извесни Архагат (Арцхагхатус из Спарте) који је дошао 219. пре Христа, и у том периоду, као и остали грчки лекари, није уживао посебан углед па су о његовом раду постојала опречна мишљења. </a:t>
            </a:r>
            <a:endParaRPr lang="ru-RU" dirty="0" smtClean="0"/>
          </a:p>
          <a:p>
            <a:pPr algn="just"/>
            <a:r>
              <a:rPr lang="ru-RU" dirty="0" smtClean="0"/>
              <a:t>По </a:t>
            </a:r>
            <a:r>
              <a:rPr lang="ru-RU" dirty="0"/>
              <a:t>неким изворима био је на гласу због својих хируршких вештина у извођењу операција, и стекао титулу царнифеxа, а по другима називан је кољач и као такав протеран је из Рима.</a:t>
            </a:r>
            <a:endParaRPr lang="en-US" dirty="0"/>
          </a:p>
        </p:txBody>
      </p:sp>
    </p:spTree>
    <p:extLst>
      <p:ext uri="{BB962C8B-B14F-4D97-AF65-F5344CB8AC3E}">
        <p14:creationId xmlns:p14="http://schemas.microsoft.com/office/powerpoint/2010/main" val="34093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Асклепијад из </a:t>
            </a:r>
            <a:r>
              <a:rPr lang="sr-Cyrl-RS" dirty="0"/>
              <a:t>Битиније</a:t>
            </a:r>
            <a:br>
              <a:rPr lang="sr-Cyrl-RS" dirty="0"/>
            </a:br>
            <a:endParaRPr lang="en-US" dirty="0"/>
          </a:p>
        </p:txBody>
      </p:sp>
      <p:sp>
        <p:nvSpPr>
          <p:cNvPr id="3" name="Content Placeholder 2"/>
          <p:cNvSpPr>
            <a:spLocks noGrp="1"/>
          </p:cNvSpPr>
          <p:nvPr>
            <p:ph idx="1"/>
          </p:nvPr>
        </p:nvSpPr>
        <p:spPr>
          <a:xfrm>
            <a:off x="1295401" y="2556932"/>
            <a:ext cx="9601196" cy="3648796"/>
          </a:xfrm>
        </p:spPr>
        <p:txBody>
          <a:bodyPr>
            <a:normAutofit fontScale="77500" lnSpcReduction="20000"/>
          </a:bodyPr>
          <a:lstStyle/>
          <a:p>
            <a:pPr algn="just"/>
            <a:r>
              <a:rPr lang="sr-Cyrl-RS" dirty="0" smtClean="0"/>
              <a:t>Након </a:t>
            </a:r>
            <a:r>
              <a:rPr lang="sr-Cyrl-RS" dirty="0"/>
              <a:t>готово једног века, спомиње се и други грчки лекар који је дошао у Рим, око 100. године пре Христа, </a:t>
            </a:r>
            <a:r>
              <a:rPr lang="sr-Cyrl-RS" b="1" i="1" u="sng" dirty="0"/>
              <a:t>Асклепијад</a:t>
            </a:r>
            <a:r>
              <a:rPr lang="sr-Cyrl-RS" dirty="0"/>
              <a:t> (Асцлепиадес из Битиније). Он је био старогрчки лекар рођен у Киосу у малоазијској покрајини Битинији, који је у Риму провео један део свог </a:t>
            </a:r>
            <a:r>
              <a:rPr lang="sr-Cyrl-RS" dirty="0" smtClean="0"/>
              <a:t>живота </a:t>
            </a:r>
            <a:r>
              <a:rPr lang="sr-Cyrl-RS" dirty="0"/>
              <a:t>и био доста утицајан, захваљујући дружењу са римском елитом</a:t>
            </a:r>
            <a:r>
              <a:rPr lang="sr-Cyrl-RS" dirty="0" smtClean="0"/>
              <a:t>.</a:t>
            </a:r>
            <a:endParaRPr lang="sr-Cyrl-RS" dirty="0"/>
          </a:p>
          <a:p>
            <a:pPr algn="just"/>
            <a:r>
              <a:rPr lang="sr-Cyrl-RS" dirty="0"/>
              <a:t>Асклепијад је настојао да створи нову теорију болести, засновану на протоку раздвојених честица (</a:t>
            </a:r>
            <a:r>
              <a:rPr lang="el-GR" dirty="0"/>
              <a:t>ἄναρμοι ὄγκοι) </a:t>
            </a:r>
            <a:r>
              <a:rPr lang="sr-Cyrl-RS" dirty="0"/>
              <a:t>кроз поре у људском телу. </a:t>
            </a:r>
            <a:endParaRPr lang="sr-Cyrl-RS" dirty="0" smtClean="0"/>
          </a:p>
          <a:p>
            <a:pPr algn="just"/>
            <a:r>
              <a:rPr lang="sr-Cyrl-RS" dirty="0" smtClean="0"/>
              <a:t>Његово </a:t>
            </a:r>
            <a:r>
              <a:rPr lang="sr-Cyrl-RS" dirty="0"/>
              <a:t>лечење, имало је за циљ поновно успостављање хармоније применом правилне исхране, физичке активности и купања. Зато је био противник Хипократа чију је науку о улози природе у настанку болести сматрао прецијењеном и исмијавао га. </a:t>
            </a:r>
            <a:endParaRPr lang="sr-Cyrl-RS" dirty="0" smtClean="0"/>
          </a:p>
          <a:p>
            <a:pPr algn="just"/>
            <a:r>
              <a:rPr lang="sr-Cyrl-RS" dirty="0" smtClean="0"/>
              <a:t>Својом </a:t>
            </a:r>
            <a:r>
              <a:rPr lang="sr-Cyrl-RS" dirty="0"/>
              <a:t>теоријом да узрок болести лежи у ширењу и стезању атома од којих је изграђено људско тело, постао је зачетник тзв. Методичке школе (чији представници нису поштовали анатомију и физиологију; сматрајући да је за целокупно стицање знања из медицине довољно само 6 месеци).</a:t>
            </a:r>
            <a:endParaRPr lang="en-US" dirty="0"/>
          </a:p>
        </p:txBody>
      </p:sp>
    </p:spTree>
    <p:extLst>
      <p:ext uri="{BB962C8B-B14F-4D97-AF65-F5344CB8AC3E}">
        <p14:creationId xmlns:p14="http://schemas.microsoft.com/office/powerpoint/2010/main" val="296371502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1084</TotalTime>
  <Words>3063</Words>
  <Application>Microsoft Office PowerPoint</Application>
  <PresentationFormat>Custom</PresentationFormat>
  <Paragraphs>116</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Organic</vt:lpstr>
      <vt:lpstr>ГАЛЕН И РИМСКА МЕДИЦИНА</vt:lpstr>
      <vt:lpstr>PowerPoint Presentation</vt:lpstr>
      <vt:lpstr>PowerPoint Presentation</vt:lpstr>
      <vt:lpstr>Магијско религијска медицина </vt:lpstr>
      <vt:lpstr>PowerPoint Presentation</vt:lpstr>
      <vt:lpstr>Продор Грчке медицине и први Римски лекари</vt:lpstr>
      <vt:lpstr>PowerPoint Presentation</vt:lpstr>
      <vt:lpstr>Први забележени лекар Архагат </vt:lpstr>
      <vt:lpstr>Асклепијад из Битиније </vt:lpstr>
      <vt:lpstr>Први лекар римског порекла Ауло Корнелије Целзо </vt:lpstr>
      <vt:lpstr>Плиније Старији </vt:lpstr>
      <vt:lpstr>Диоскурид из Анзараба </vt:lpstr>
      <vt:lpstr>Соранус из Ефеса </vt:lpstr>
      <vt:lpstr>Најважнији грчки лекар Гален из Пергама</vt:lpstr>
      <vt:lpstr>PowerPoint Presentation</vt:lpstr>
      <vt:lpstr>PowerPoint Presentation</vt:lpstr>
      <vt:lpstr>Војна медицина</vt:lpstr>
      <vt:lpstr>PowerPoint Presentation</vt:lpstr>
      <vt:lpstr>PowerPoint Presentation</vt:lpstr>
      <vt:lpstr>PowerPoint Presentation</vt:lpstr>
      <vt:lpstr>PowerPoint Presentation</vt:lpstr>
      <vt:lpstr>Превентивно-медицинска заштита </vt:lpstr>
      <vt:lpstr>PowerPoint Presentation</vt:lpstr>
      <vt:lpstr>PowerPoint Presentation</vt:lpstr>
      <vt:lpstr>Болнице</vt:lpstr>
      <vt:lpstr>PowerPoint Presentation</vt:lpstr>
      <vt:lpstr>Пропаст Римског царства и њене медицине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Snezana Radovanovic</cp:lastModifiedBy>
  <cp:revision>18</cp:revision>
  <dcterms:created xsi:type="dcterms:W3CDTF">2023-09-13T09:19:15Z</dcterms:created>
  <dcterms:modified xsi:type="dcterms:W3CDTF">2023-10-28T23:40:26Z</dcterms:modified>
</cp:coreProperties>
</file>